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60" r:id="rId6"/>
    <p:sldId id="261" r:id="rId7"/>
    <p:sldId id="259" r:id="rId8"/>
    <p:sldId id="264" r:id="rId9"/>
    <p:sldId id="269" r:id="rId10"/>
    <p:sldId id="262" r:id="rId11"/>
    <p:sldId id="265" r:id="rId12"/>
    <p:sldId id="266" r:id="rId13"/>
    <p:sldId id="267" r:id="rId14"/>
    <p:sldId id="268" r:id="rId15"/>
    <p:sldId id="272" r:id="rId16"/>
    <p:sldId id="273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111B75-54BE-4E63-8219-11EFE195649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fld id="{0EF05D79-32A0-471C-BDD2-56A134777C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1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1B75-54BE-4E63-8219-11EFE195649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5D79-32A0-471C-BDD2-56A134777C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5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1B75-54BE-4E63-8219-11EFE195649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5D79-32A0-471C-BDD2-56A134777C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07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8393" t="19241" r="8527" b="58642"/>
          <a:stretch/>
        </p:blipFill>
        <p:spPr>
          <a:xfrm>
            <a:off x="-1" y="-21515"/>
            <a:ext cx="9111728" cy="1516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265B4B-3489-4FA6-998E-F18020EA6EEF}" type="datetime1">
              <a:rPr lang="en-US" smtClean="0">
                <a:solidFill>
                  <a:prstClr val="black"/>
                </a:solidFill>
              </a:rPr>
              <a:pPr/>
              <a:t>9/22/2016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www.hprc.org | www.plasticsindustry.org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r>
              <a:rPr lang="en-US" sz="1050" dirty="0" smtClean="0">
                <a:solidFill>
                  <a:prstClr val="black">
                    <a:tint val="75000"/>
                  </a:prstClr>
                </a:solidFill>
              </a:rPr>
              <a:t>Business Confidential </a:t>
            </a:r>
            <a:fld id="{AB522425-4215-4E89-9195-C3085964CF46}" type="slidenum">
              <a:rPr lang="en-US" i="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i="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75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64964" t="9614" r="19928" b="69566"/>
          <a:stretch/>
        </p:blipFill>
        <p:spPr>
          <a:xfrm>
            <a:off x="6852492" y="-33052"/>
            <a:ext cx="2302525" cy="1784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2664"/>
            <a:ext cx="78867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EE51-6FE7-4773-8844-700F168A82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www.hprc.org | www.plasticsindustry.org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050" i="1" dirty="0" smtClean="0">
                <a:solidFill>
                  <a:prstClr val="black">
                    <a:tint val="75000"/>
                  </a:prstClr>
                </a:solidFill>
              </a:rPr>
              <a:t>Business Confidential </a:t>
            </a:r>
            <a:fld id="{AB522425-4215-4E89-9195-C3085964CF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l="41615" t="82866" r="40706"/>
          <a:stretch/>
        </p:blipFill>
        <p:spPr>
          <a:xfrm>
            <a:off x="1530948" y="6144339"/>
            <a:ext cx="1309072" cy="713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/>
          <a:srcRect l="63518" t="4088" r="16963" b="80362"/>
          <a:stretch/>
        </p:blipFill>
        <p:spPr>
          <a:xfrm>
            <a:off x="0" y="6240909"/>
            <a:ext cx="1376979" cy="6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09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FA80-4573-4912-93EF-47381DF11E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www.hprc.org | www.plasticsindustry.org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z="1050" dirty="0" smtClean="0">
                <a:solidFill>
                  <a:prstClr val="black">
                    <a:tint val="75000"/>
                  </a:prstClr>
                </a:solidFill>
              </a:rPr>
              <a:t>Business Confidential </a:t>
            </a:r>
            <a:fld id="{AB522425-4215-4E89-9195-C3085964CF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8393" t="9426" r="8527" b="58642"/>
          <a:stretch/>
        </p:blipFill>
        <p:spPr>
          <a:xfrm>
            <a:off x="0" y="0"/>
            <a:ext cx="9144000" cy="21887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l="41615" t="82866" r="40706"/>
          <a:stretch/>
        </p:blipFill>
        <p:spPr>
          <a:xfrm>
            <a:off x="1530948" y="6144339"/>
            <a:ext cx="1309072" cy="7136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/>
          <a:srcRect l="63518" t="4088" r="16963" b="80362"/>
          <a:stretch/>
        </p:blipFill>
        <p:spPr>
          <a:xfrm>
            <a:off x="0" y="6240909"/>
            <a:ext cx="1376979" cy="6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70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64964" t="9614" r="19928" b="69566"/>
          <a:stretch/>
        </p:blipFill>
        <p:spPr>
          <a:xfrm>
            <a:off x="6852492" y="-33052"/>
            <a:ext cx="2302525" cy="1784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4426-EF94-4443-A746-4A1183A7F5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www.hprc.org | www.plasticsindustry.org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z="1050" i="1" dirty="0" smtClean="0">
                <a:solidFill>
                  <a:prstClr val="black">
                    <a:tint val="75000"/>
                  </a:prstClr>
                </a:solidFill>
              </a:rPr>
              <a:t>Business Confidential </a:t>
            </a:r>
            <a:fld id="{AB522425-4215-4E89-9195-C3085964CF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l="41615" t="82866" r="40706"/>
          <a:stretch/>
        </p:blipFill>
        <p:spPr>
          <a:xfrm>
            <a:off x="1530948" y="6144339"/>
            <a:ext cx="1309072" cy="7136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/>
          <a:srcRect l="63518" t="4088" r="16963" b="80362"/>
          <a:stretch/>
        </p:blipFill>
        <p:spPr>
          <a:xfrm>
            <a:off x="0" y="6240909"/>
            <a:ext cx="1376979" cy="6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87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64964" t="9614" r="19928" b="69566"/>
          <a:stretch/>
        </p:blipFill>
        <p:spPr>
          <a:xfrm>
            <a:off x="6852492" y="-33052"/>
            <a:ext cx="2302525" cy="1784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1F55-07AE-453B-BDEC-5B96646FCD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www.hprc.org | www.plasticsindustry.org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z="1050" i="1" dirty="0" smtClean="0">
                <a:solidFill>
                  <a:prstClr val="black">
                    <a:tint val="75000"/>
                  </a:prstClr>
                </a:solidFill>
              </a:rPr>
              <a:t>Business Confidential </a:t>
            </a:r>
            <a:fld id="{AB522425-4215-4E89-9195-C3085964CF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l="41615" t="82866" r="40706"/>
          <a:stretch/>
        </p:blipFill>
        <p:spPr>
          <a:xfrm>
            <a:off x="1530948" y="6144339"/>
            <a:ext cx="1309072" cy="713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/>
          <a:srcRect l="63518" t="4088" r="16963" b="80362"/>
          <a:stretch/>
        </p:blipFill>
        <p:spPr>
          <a:xfrm>
            <a:off x="0" y="6240909"/>
            <a:ext cx="1376979" cy="6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72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64964" t="9614" r="19928" b="69566"/>
          <a:stretch/>
        </p:blipFill>
        <p:spPr>
          <a:xfrm>
            <a:off x="6852492" y="-33052"/>
            <a:ext cx="2302525" cy="1784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6CCC-7CD9-4C81-8E7E-06C47CAD4E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www.hprc.org | www.plasticsindustry.org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z="1050" i="1" dirty="0" smtClean="0">
                <a:solidFill>
                  <a:prstClr val="black">
                    <a:tint val="75000"/>
                  </a:prstClr>
                </a:solidFill>
              </a:rPr>
              <a:t>Business Confidential </a:t>
            </a:r>
            <a:fld id="{AB522425-4215-4E89-9195-C3085964CF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l="41615" t="82866" r="40706"/>
          <a:stretch/>
        </p:blipFill>
        <p:spPr>
          <a:xfrm>
            <a:off x="1530948" y="6144339"/>
            <a:ext cx="1309072" cy="713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/>
          <a:srcRect l="63518" t="4088" r="16963" b="80362"/>
          <a:stretch/>
        </p:blipFill>
        <p:spPr>
          <a:xfrm>
            <a:off x="0" y="6240909"/>
            <a:ext cx="1376979" cy="6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45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8ED3-C15F-4E8A-A565-0D4C9BDB80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www.hprc.org | www.plasticsindustry.org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z="1050" i="1" dirty="0" smtClean="0">
                <a:solidFill>
                  <a:prstClr val="black">
                    <a:tint val="75000"/>
                  </a:prstClr>
                </a:solidFill>
              </a:rPr>
              <a:t>Business Confidential </a:t>
            </a:r>
            <a:fld id="{AB522425-4215-4E89-9195-C3085964CF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64964" t="9614" r="19928" b="69566"/>
          <a:stretch/>
        </p:blipFill>
        <p:spPr>
          <a:xfrm>
            <a:off x="6852492" y="-33052"/>
            <a:ext cx="2302525" cy="1784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l="41615" t="82866" r="40706"/>
          <a:stretch/>
        </p:blipFill>
        <p:spPr>
          <a:xfrm>
            <a:off x="1530948" y="6144339"/>
            <a:ext cx="1309072" cy="713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/>
          <a:srcRect l="63518" t="4088" r="16963" b="80362"/>
          <a:stretch/>
        </p:blipFill>
        <p:spPr>
          <a:xfrm>
            <a:off x="0" y="6240909"/>
            <a:ext cx="1376979" cy="6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27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28D-A194-4C6D-AE17-92C4DAF438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www.hprc.org | www.plasticsindustry.org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2425-4215-4E89-9195-C3085964CF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0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2664"/>
            <a:ext cx="78867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1B75-54BE-4E63-8219-11EFE195649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5D79-32A0-471C-BDD2-56A134777C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3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3B74-14B2-4E32-910B-31E9AB3C69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www.hprc.org | www.plasticsindustry.org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2425-4215-4E89-9195-C3085964CF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54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2AC-9924-4B78-B2DF-2C42456DE9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www.hprc.org | www.plasticsindustry.org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2425-4215-4E89-9195-C3085964CF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35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4997-4864-4250-8847-EBE9F18B79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www.hprc.org | www.plasticsindustry.org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2425-4215-4E89-9195-C3085964CF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3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1B75-54BE-4E63-8219-11EFE195649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EF05D79-32A0-471C-BDD2-56A134777C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6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4964" t="9614" r="19928" b="69566"/>
          <a:stretch/>
        </p:blipFill>
        <p:spPr>
          <a:xfrm>
            <a:off x="6852492" y="-33052"/>
            <a:ext cx="2302525" cy="1784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1B75-54BE-4E63-8219-11EFE195649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EF05D79-32A0-471C-BDD2-56A134777C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1615" t="82866" r="40706"/>
          <a:stretch/>
        </p:blipFill>
        <p:spPr>
          <a:xfrm>
            <a:off x="1530948" y="6144339"/>
            <a:ext cx="1309072" cy="7136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3518" t="4088" r="16963" b="80362"/>
          <a:stretch/>
        </p:blipFill>
        <p:spPr>
          <a:xfrm>
            <a:off x="0" y="6240909"/>
            <a:ext cx="1376979" cy="6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9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4964" t="9614" r="19928" b="69566"/>
          <a:stretch/>
        </p:blipFill>
        <p:spPr>
          <a:xfrm>
            <a:off x="6852492" y="-33052"/>
            <a:ext cx="2302525" cy="1784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1B75-54BE-4E63-8219-11EFE195649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EF05D79-32A0-471C-BDD2-56A134777C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1615" t="82866" r="40706"/>
          <a:stretch/>
        </p:blipFill>
        <p:spPr>
          <a:xfrm>
            <a:off x="1530948" y="6144339"/>
            <a:ext cx="1309072" cy="713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63518" t="4088" r="16963" b="80362"/>
          <a:stretch/>
        </p:blipFill>
        <p:spPr>
          <a:xfrm>
            <a:off x="0" y="6240909"/>
            <a:ext cx="1376979" cy="6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7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4964" t="9614" r="19928" b="69566"/>
          <a:stretch/>
        </p:blipFill>
        <p:spPr>
          <a:xfrm>
            <a:off x="6852492" y="-33052"/>
            <a:ext cx="2302525" cy="1784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1B75-54BE-4E63-8219-11EFE195649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EF05D79-32A0-471C-BDD2-56A134777C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615" t="82866" r="40706"/>
          <a:stretch/>
        </p:blipFill>
        <p:spPr>
          <a:xfrm>
            <a:off x="1530948" y="6144339"/>
            <a:ext cx="1309072" cy="713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3518" t="4088" r="16963" b="80362"/>
          <a:stretch/>
        </p:blipFill>
        <p:spPr>
          <a:xfrm>
            <a:off x="0" y="6240909"/>
            <a:ext cx="1376979" cy="6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1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1B75-54BE-4E63-8219-11EFE195649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EF05D79-32A0-471C-BDD2-56A134777C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4964" t="9614" r="19928" b="69566"/>
          <a:stretch/>
        </p:blipFill>
        <p:spPr>
          <a:xfrm>
            <a:off x="6852492" y="-33052"/>
            <a:ext cx="2302525" cy="1784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1615" t="82866" r="40706"/>
          <a:stretch/>
        </p:blipFill>
        <p:spPr>
          <a:xfrm>
            <a:off x="1530948" y="6144339"/>
            <a:ext cx="1309072" cy="713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3518" t="4088" r="16963" b="80362"/>
          <a:stretch/>
        </p:blipFill>
        <p:spPr>
          <a:xfrm>
            <a:off x="0" y="6240909"/>
            <a:ext cx="1376979" cy="6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4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1B75-54BE-4E63-8219-11EFE195649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5D79-32A0-471C-BDD2-56A134777C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9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1B75-54BE-4E63-8219-11EFE195649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5D79-32A0-471C-BDD2-56A134777C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9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11B75-54BE-4E63-8219-11EFE195649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05D79-32A0-471C-BDD2-56A134777C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0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B1ED4-2260-46A3-BD49-7F1B9FF0D0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www.hprc.org | www.plasticsindustry.org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22425-4215-4E89-9195-C3085964CF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accent5"/>
                </a:solidFill>
              </a:rPr>
              <a:t>Plastics Recycling </a:t>
            </a:r>
            <a:r>
              <a:rPr lang="en-US" sz="4400" b="1" dirty="0" smtClean="0">
                <a:solidFill>
                  <a:schemeClr val="accent5"/>
                </a:solidFill>
              </a:rPr>
              <a:t/>
            </a:r>
            <a:br>
              <a:rPr lang="en-US" sz="4400" b="1" dirty="0" smtClean="0">
                <a:solidFill>
                  <a:schemeClr val="accent5"/>
                </a:solidFill>
              </a:rPr>
            </a:br>
            <a:r>
              <a:rPr lang="en-US" sz="4400" b="1" dirty="0" smtClean="0">
                <a:solidFill>
                  <a:schemeClr val="accent5"/>
                </a:solidFill>
              </a:rPr>
              <a:t>Program </a:t>
            </a:r>
            <a:r>
              <a:rPr lang="en-US" sz="4400" b="1" dirty="0">
                <a:solidFill>
                  <a:schemeClr val="accent5"/>
                </a:solidFill>
              </a:rPr>
              <a:t>Training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315200" cy="1655762"/>
          </a:xfrm>
        </p:spPr>
        <p:txBody>
          <a:bodyPr/>
          <a:lstStyle/>
          <a:p>
            <a:pPr algn="l"/>
            <a:r>
              <a:rPr lang="en-US" dirty="0" smtClean="0"/>
              <a:t>Your Hospital</a:t>
            </a:r>
          </a:p>
          <a:p>
            <a:pPr algn="l"/>
            <a:r>
              <a:rPr lang="en-US" dirty="0" smtClean="0"/>
              <a:t>Date of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being collected?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department specific details on what is being collected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Show images and pass out samples of items to be collected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Do not show images or samples of items not being collected!</a:t>
            </a:r>
          </a:p>
          <a:p>
            <a:r>
              <a:rPr lang="en-US" dirty="0" smtClean="0"/>
              <a:t>Identify recycle streams (if not single stream)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Provide details on desired recycle stream contents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Bins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detailed information around what bins each recycled material needs to be in</a:t>
            </a:r>
          </a:p>
          <a:p>
            <a:r>
              <a:rPr lang="en-US" dirty="0" smtClean="0"/>
              <a:t>Show the bins in their proper place in the collection scenario</a:t>
            </a:r>
          </a:p>
          <a:p>
            <a:r>
              <a:rPr lang="en-US" dirty="0" smtClean="0"/>
              <a:t>Reference signage and/or colors associated with each bin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Ensure a consistent signage and/or color scheme is being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collect?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department, the collection process may differ which is why it is important to cover detailed collection processes for each department</a:t>
            </a:r>
          </a:p>
          <a:p>
            <a:r>
              <a:rPr lang="en-US" dirty="0" smtClean="0"/>
              <a:t>Be sure to give specific information regarding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How the collection is incorporated into daily tasks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Share work instruction information</a:t>
            </a:r>
          </a:p>
          <a:p>
            <a:r>
              <a:rPr lang="en-US" dirty="0" smtClean="0"/>
              <a:t>Overview process for transferring materials to the central collection locations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Transfer responsibility owner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Contamination Risks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sure to thoroughly cover the processes in place to avoid recycle stream contamination and the processes for handling contaminated recycle streams</a:t>
            </a:r>
          </a:p>
          <a:p>
            <a:r>
              <a:rPr lang="en-US" dirty="0" smtClean="0"/>
              <a:t>Cover all risks associated with recycle stream contamination to stress its importance </a:t>
            </a:r>
          </a:p>
          <a:p>
            <a:pPr marL="0" indent="0">
              <a:buNone/>
            </a:pPr>
            <a:endParaRPr lang="en-US" sz="4400" b="1" dirty="0" smtClean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When in doubt, throw it out!</a:t>
            </a:r>
            <a:endParaRPr lang="en-US" sz="4400" b="1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Process Walk-Through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Walk-Through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 part of training, take trainees through a walk-through of the process</a:t>
            </a:r>
          </a:p>
          <a:p>
            <a:r>
              <a:rPr lang="en-US" dirty="0" smtClean="0"/>
              <a:t>Highlight critical steps</a:t>
            </a:r>
          </a:p>
          <a:p>
            <a:r>
              <a:rPr lang="en-US" dirty="0" smtClean="0"/>
              <a:t>Identify location of collection bins and central collection locations</a:t>
            </a:r>
          </a:p>
          <a:p>
            <a:r>
              <a:rPr lang="en-US" dirty="0" smtClean="0"/>
              <a:t>Include everyone involved and walk through initial collection all the way to transfer to the hauler/recycler</a:t>
            </a:r>
          </a:p>
          <a:p>
            <a:r>
              <a:rPr lang="en-US" dirty="0" smtClean="0"/>
              <a:t>If possible, consider a field-trip to even the recycler’s location to give visibility to their handling and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Audits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Auditing Plan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539536"/>
          </a:xfrm>
        </p:spPr>
        <p:txBody>
          <a:bodyPr>
            <a:normAutofit/>
          </a:bodyPr>
          <a:lstStyle/>
          <a:p>
            <a:r>
              <a:rPr lang="en-US" dirty="0" smtClean="0"/>
              <a:t>Review start-up or pilot audit plans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Criteria for success</a:t>
            </a:r>
          </a:p>
          <a:p>
            <a:pPr lvl="2"/>
            <a:r>
              <a:rPr lang="en-US" dirty="0" smtClean="0"/>
              <a:t>What moves the program out of the pilot stage?</a:t>
            </a:r>
          </a:p>
          <a:p>
            <a:r>
              <a:rPr lang="en-US" dirty="0" smtClean="0"/>
              <a:t>Review continuing audit plans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Metrics being measured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Scheduled audit plan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Continuous training plan</a:t>
            </a:r>
          </a:p>
          <a:p>
            <a:pPr lvl="2"/>
            <a:r>
              <a:rPr lang="en-US" dirty="0" smtClean="0"/>
              <a:t>Refresher training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Who will be performing audits?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Recycler participation</a:t>
            </a:r>
          </a:p>
          <a:p>
            <a:r>
              <a:rPr lang="en-US" dirty="0" smtClean="0"/>
              <a:t>Annual overview of the program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Program Overview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Case Overview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Outline the benefits of the program in a few slides</a:t>
            </a:r>
          </a:p>
          <a:p>
            <a:r>
              <a:rPr lang="en-US" dirty="0" smtClean="0"/>
              <a:t>Give the history of the program to date</a:t>
            </a:r>
          </a:p>
          <a:p>
            <a:r>
              <a:rPr lang="en-US" dirty="0" smtClean="0"/>
              <a:t>Throw down a challenge!</a:t>
            </a:r>
          </a:p>
          <a:p>
            <a:pPr lvl="1"/>
            <a:r>
              <a:rPr lang="en-US" dirty="0" smtClean="0"/>
              <a:t>Reference other programs in the surrounding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Outline the scope of the program</a:t>
            </a:r>
          </a:p>
          <a:p>
            <a:pPr lvl="1"/>
            <a:r>
              <a:rPr lang="en-US" dirty="0" smtClean="0"/>
              <a:t>Departments involved</a:t>
            </a:r>
          </a:p>
          <a:p>
            <a:pPr lvl="1"/>
            <a:r>
              <a:rPr lang="en-US" dirty="0" smtClean="0"/>
              <a:t>Goals of the program</a:t>
            </a:r>
          </a:p>
          <a:p>
            <a:pPr lvl="1"/>
            <a:r>
              <a:rPr lang="en-US" dirty="0" smtClean="0"/>
              <a:t>Recycle streams being collected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Champions/Leaders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the program champions and leaders</a:t>
            </a:r>
          </a:p>
          <a:p>
            <a:r>
              <a:rPr lang="en-US" dirty="0" smtClean="0"/>
              <a:t>Highlight upper management support</a:t>
            </a:r>
          </a:p>
          <a:p>
            <a:r>
              <a:rPr lang="en-US" dirty="0" smtClean="0"/>
              <a:t>These will be the key contacts in the hospital for any questions or concerns</a:t>
            </a:r>
          </a:p>
          <a:p>
            <a:r>
              <a:rPr lang="en-US" dirty="0" smtClean="0"/>
              <a:t>Take an opportunity to introduce any key recycler/hauler contact information</a:t>
            </a:r>
          </a:p>
          <a:p>
            <a:r>
              <a:rPr lang="en-US" dirty="0" smtClean="0"/>
              <a:t>Transfer point responsibility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Training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being collected?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all recycle streams for the program</a:t>
            </a:r>
          </a:p>
          <a:p>
            <a:r>
              <a:rPr lang="en-US" dirty="0" smtClean="0"/>
              <a:t>Give an overview of the items being collected</a:t>
            </a:r>
          </a:p>
          <a:p>
            <a:r>
              <a:rPr lang="en-US" dirty="0" smtClean="0"/>
              <a:t>Review the overall waste map for the </a:t>
            </a:r>
            <a:r>
              <a:rPr lang="en-US" dirty="0" smtClean="0"/>
              <a:t>hospital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4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Start with the </a:t>
            </a:r>
            <a:r>
              <a:rPr lang="en-US" sz="4400" b="1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Basics!</a:t>
            </a:r>
            <a:endParaRPr lang="en-US" sz="4400" b="1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66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Hauler/Recycler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 any information about your hauler/recycler’s specifications for recycle streams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Bale specifications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What they will and will not accept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Sorting needs</a:t>
            </a:r>
          </a:p>
          <a:p>
            <a:r>
              <a:rPr lang="en-US" dirty="0" smtClean="0"/>
              <a:t>Discuss </a:t>
            </a:r>
            <a:r>
              <a:rPr lang="en-US" dirty="0" smtClean="0"/>
              <a:t>risks </a:t>
            </a:r>
            <a:r>
              <a:rPr lang="en-US" dirty="0" smtClean="0"/>
              <a:t>associated with non-conforming </a:t>
            </a:r>
            <a:r>
              <a:rPr lang="en-US" dirty="0" smtClean="0"/>
              <a:t>materials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Responsibility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Overview of any agreements that may be in place with the Hauler/Recycler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5"/>
                </a:solidFill>
              </a:rPr>
              <a:t>Department Training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(make </a:t>
            </a:r>
            <a:r>
              <a:rPr lang="en-US" dirty="0" smtClean="0"/>
              <a:t>sure to include detailed information for each </a:t>
            </a:r>
            <a:r>
              <a:rPr lang="en-US" dirty="0" smtClean="0"/>
              <a:t>department that is participating in the recycling program)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5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110</TotalTime>
  <Words>508</Words>
  <Application>Microsoft Office PowerPoint</Application>
  <PresentationFormat>On-screen Show (4:3)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Theme5</vt:lpstr>
      <vt:lpstr>1_Office Theme</vt:lpstr>
      <vt:lpstr>Plastics Recycling  Program Training</vt:lpstr>
      <vt:lpstr>Program Overview</vt:lpstr>
      <vt:lpstr>Business Case Overview </vt:lpstr>
      <vt:lpstr>Program Scope</vt:lpstr>
      <vt:lpstr>Program Champions/Leaders</vt:lpstr>
      <vt:lpstr>Training</vt:lpstr>
      <vt:lpstr>What is being collected?</vt:lpstr>
      <vt:lpstr>Hauler/Recycler Expectations</vt:lpstr>
      <vt:lpstr>Department Training</vt:lpstr>
      <vt:lpstr>What is being collected?</vt:lpstr>
      <vt:lpstr>Collection Bins </vt:lpstr>
      <vt:lpstr>How to collect?</vt:lpstr>
      <vt:lpstr>Contamination Risks </vt:lpstr>
      <vt:lpstr>Process Walk-Through</vt:lpstr>
      <vt:lpstr>Walk-Through</vt:lpstr>
      <vt:lpstr>Audits</vt:lpstr>
      <vt:lpstr>Auditing Plan </vt:lpstr>
    </vt:vector>
  </TitlesOfParts>
  <Company>Bemis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HospiCycle Training  Starter Slide Deck</dc:title>
  <dc:creator>Jennifer L Riis</dc:creator>
  <cp:lastModifiedBy>Alison Bryant</cp:lastModifiedBy>
  <cp:revision>12</cp:revision>
  <dcterms:created xsi:type="dcterms:W3CDTF">2015-02-13T02:55:56Z</dcterms:created>
  <dcterms:modified xsi:type="dcterms:W3CDTF">2016-09-23T02:35:23Z</dcterms:modified>
</cp:coreProperties>
</file>